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mic Sans MS" panose="030F0702030302020204" pitchFamily="66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fVZLIuC5/ijoRZ6XsUBMVOnjg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14ab5c8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14ab5c8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014ab5c82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14ab5c8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14ab5c82a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014ab5c82a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4ab5c82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14ab5c82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014ab5c82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14ab5c8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14ab5c82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014ab5c82a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14ab5c82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14ab5c82a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014ab5c82a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4ab5c82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4ab5c82a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014ab5c82a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14ab5c82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14ab5c82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14ab5c82a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4ab5c82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4ab5c82a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014ab5c82a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14ab5c8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14ab5c82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014ab5c82a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4ab5c82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14ab5c82a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14ab5c82a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4ab5c82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4ab5c82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014ab5c82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3c629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3c629a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013c629a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13c629a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13c629af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13c629af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3c629a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3c629a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13c629a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13c629a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13c629af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13c629af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13c629af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13c629af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013c629af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3c629af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13c629af6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013c629af6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13c629af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13c629af6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013c629af6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13c629af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13c629af6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013c629af6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13c629a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13c629af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013c629af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3c629af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3c629af6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013c629af6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13c629af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13c629af6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013c629af6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3c629af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13c629af6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013c629af6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13c629af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13c629af6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013c629af6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13c629af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13c629af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013c629af6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1468581" y="3429000"/>
            <a:ext cx="9254837" cy="193270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38100" cap="flat" cmpd="sng">
            <a:solidFill>
              <a:srgbClr val="2384A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 txBox="1"/>
          <p:nvPr/>
        </p:nvSpPr>
        <p:spPr>
          <a:xfrm>
            <a:off x="4521777" y="6463147"/>
            <a:ext cx="3148445" cy="39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400" b="1" i="0" u="none" strike="noStrike" cap="none">
                <a:solidFill>
                  <a:srgbClr val="2384AF"/>
                </a:solidFill>
                <a:latin typeface="Arial"/>
                <a:ea typeface="Arial"/>
                <a:cs typeface="Arial"/>
                <a:sym typeface="Arial"/>
              </a:rPr>
              <a:t>www.technoelevate.com</a:t>
            </a:r>
            <a:endParaRPr sz="2400" b="1" i="0" u="none" strike="noStrike" cap="none">
              <a:solidFill>
                <a:srgbClr val="2384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8790" y="-800083"/>
            <a:ext cx="5834129" cy="312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Normal">
  <p:cSld name="Content_Norma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buClr>
                <a:srgbClr val="1C405D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396" y="31798"/>
            <a:ext cx="2885911" cy="584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4"/>
          <p:cNvGrpSpPr/>
          <p:nvPr/>
        </p:nvGrpSpPr>
        <p:grpSpPr>
          <a:xfrm rot="10800000" flipH="1">
            <a:off x="278833" y="6854"/>
            <a:ext cx="7039120" cy="595745"/>
            <a:chOff x="-9092084" y="330075"/>
            <a:chExt cx="15560570" cy="1699501"/>
          </a:xfrm>
        </p:grpSpPr>
        <p:sp>
          <p:nvSpPr>
            <p:cNvPr id="19" name="Google Shape;19;p14"/>
            <p:cNvSpPr/>
            <p:nvPr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solidFill>
              <a:srgbClr val="1C4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4768986" y="330075"/>
              <a:ext cx="1699500" cy="1699501"/>
            </a:xfrm>
            <a:prstGeom prst="rtTriangle">
              <a:avLst/>
            </a:prstGeom>
            <a:solidFill>
              <a:srgbClr val="1C4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1" name="Google Shape;21;p14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Us">
  <p:cSld name="ContactU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/>
        </p:nvSpPr>
        <p:spPr>
          <a:xfrm>
            <a:off x="3972402" y="2377147"/>
            <a:ext cx="430759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2384AF"/>
                </a:solidFill>
                <a:latin typeface="Arial"/>
                <a:ea typeface="Arial"/>
                <a:cs typeface="Arial"/>
                <a:sym typeface="Arial"/>
              </a:rPr>
              <a:t>Thank You !!!</a:t>
            </a:r>
            <a:endParaRPr sz="6600" b="1" i="0" u="none" strike="noStrike" cap="none">
              <a:solidFill>
                <a:srgbClr val="2384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0" y="132168"/>
            <a:ext cx="4409809" cy="97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5" descr="Download Contacts Icon Android Lollipop PNG Image for Fre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9035" y="0"/>
            <a:ext cx="1106933" cy="110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ctrTitle"/>
          </p:nvPr>
        </p:nvSpPr>
        <p:spPr>
          <a:xfrm>
            <a:off x="1607127" y="3844636"/>
            <a:ext cx="8977745" cy="101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EE9108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endParaRPr sz="5400" b="1" i="0" u="none" strike="noStrike" cap="none">
              <a:solidFill>
                <a:srgbClr val="EE91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175491" y="1"/>
            <a:ext cx="6964217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700"/>
              <a:t>Top Companies using Microservices</a:t>
            </a:r>
            <a:endParaRPr sz="2700"/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833" y="674786"/>
            <a:ext cx="11762913" cy="59753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14ab5c82a_0_0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7" name="Google Shape;107;g1014ab5c82a_0_0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3000" cy="597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service 1 (i.e department-service) and perform save and get operation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service 2 (i.e user-service) and perform save and get operation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Now get Service 2 with Service 1 for that use RestTemplate to get service 1 with POJO classes.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service 3 (i.e service-registry) use eureka server for register all the services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Configure service 3 along with service 1, 2 ..n for registering and managing all the services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service 4 (i.e api-gateway) to get all the service via common get way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service 5 (i.e config-server) for configure your all services and keep it to Git Repo.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Create Zipkin Server and sleuth for trace all your services and with trace and space id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>
                <a:solidFill>
                  <a:schemeClr val="dk1"/>
                </a:solidFill>
              </a:rPr>
              <a:t>Use circuit breaker with fallback method to break the chain in between services.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if any one service goes down other services shouldn’t get affected (fault isolation)</a:t>
            </a:r>
            <a:endParaRPr/>
          </a:p>
        </p:txBody>
      </p:sp>
      <p:sp>
        <p:nvSpPr>
          <p:cNvPr id="108" name="Google Shape;108;g1014ab5c82a_0_0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 to Create 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4ab5c82a_0_7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5" name="Google Shape;115;g1014ab5c82a_0_7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service 1 (pom.xml, application.yml, DTO class)</a:t>
            </a:r>
            <a:endParaRPr sz="1800"/>
          </a:p>
        </p:txBody>
      </p:sp>
      <p:pic>
        <p:nvPicPr>
          <p:cNvPr id="116" name="Google Shape;116;g1014ab5c82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202" cy="561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14ab5c82a_0_15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3" name="Google Shape;123;g1014ab5c82a_0_15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service 1 ( Controller, Service, Repository)</a:t>
            </a:r>
            <a:endParaRPr sz="2000"/>
          </a:p>
        </p:txBody>
      </p:sp>
      <p:pic>
        <p:nvPicPr>
          <p:cNvPr id="124" name="Google Shape;124;g1014ab5c82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199" cy="57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14ab5c82a_0_23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1" name="Google Shape;131;g1014ab5c82a_0_23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service 2 (pom.xml, application.yml, DTO class)</a:t>
            </a:r>
            <a:endParaRPr sz="1800"/>
          </a:p>
        </p:txBody>
      </p:sp>
      <p:pic>
        <p:nvPicPr>
          <p:cNvPr id="132" name="Google Shape;132;g1014ab5c82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388257" cy="59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4ab5c82a_0_31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9" name="Google Shape;139;g1014ab5c82a_0_31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service 2 ( Application,Controller, Department, ReponseTemplateVO)</a:t>
            </a:r>
            <a:endParaRPr sz="1800"/>
          </a:p>
        </p:txBody>
      </p:sp>
      <p:pic>
        <p:nvPicPr>
          <p:cNvPr id="140" name="Google Shape;140;g1014ab5c82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199" cy="576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4ab5c82a_0_39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7" name="Google Shape;147;g1014ab5c82a_0_39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service 2 ( Service and Repository)</a:t>
            </a:r>
            <a:endParaRPr sz="1800"/>
          </a:p>
        </p:txBody>
      </p:sp>
      <p:pic>
        <p:nvPicPr>
          <p:cNvPr id="148" name="Google Shape;148;g1014ab5c82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197" cy="56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14ab5c82a_0_47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5" name="Google Shape;155;g1014ab5c82a_0_47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service 3 (service-registry) Eureka Server</a:t>
            </a:r>
            <a:endParaRPr sz="2300"/>
          </a:p>
        </p:txBody>
      </p:sp>
      <p:pic>
        <p:nvPicPr>
          <p:cNvPr id="156" name="Google Shape;156;g1014ab5c82a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199" cy="576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14ab5c82a_0_55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3" name="Google Shape;163;g1014ab5c82a_0_55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configure Service 1 with Eureka Server</a:t>
            </a:r>
            <a:endParaRPr sz="2000"/>
          </a:p>
        </p:txBody>
      </p:sp>
      <p:pic>
        <p:nvPicPr>
          <p:cNvPr id="164" name="Google Shape;164;g1014ab5c82a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0737531" cy="59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14ab5c82a_0_71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71" name="Google Shape;171;g1014ab5c82a_0_71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configure Service 2 with Eureka Server</a:t>
            </a:r>
            <a:endParaRPr sz="2000"/>
          </a:p>
        </p:txBody>
      </p:sp>
      <p:pic>
        <p:nvPicPr>
          <p:cNvPr id="172" name="Google Shape;172;g1014ab5c82a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200" cy="563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Monolithic Architecture</a:t>
            </a:r>
            <a:endParaRPr/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34" y="668544"/>
            <a:ext cx="11766211" cy="59816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4ab5c82a_0_80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9" name="Google Shape;179;g1014ab5c82a_0_80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configure Service 2 with Eureka Server</a:t>
            </a:r>
            <a:endParaRPr sz="2000"/>
          </a:p>
        </p:txBody>
      </p:sp>
      <p:pic>
        <p:nvPicPr>
          <p:cNvPr id="180" name="Google Shape;180;g1014ab5c82a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0615311" cy="595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14ab5c82a_0_89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87" name="Google Shape;187;g1014ab5c82a_0_89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4 api gateway</a:t>
            </a:r>
            <a:endParaRPr/>
          </a:p>
        </p:txBody>
      </p:sp>
      <p:pic>
        <p:nvPicPr>
          <p:cNvPr id="188" name="Google Shape;188;g1014ab5c82a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603133" cy="595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3c629af6_0_0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5" name="Google Shape;195;g1013c629af6_0_0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5 (i.e config-server)</a:t>
            </a:r>
            <a:endParaRPr/>
          </a:p>
        </p:txBody>
      </p:sp>
      <p:pic>
        <p:nvPicPr>
          <p:cNvPr id="196" name="Google Shape;196;g1013c629a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50" y="728776"/>
            <a:ext cx="5689782" cy="59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013c629af6_0_0"/>
          <p:cNvSpPr txBox="1"/>
          <p:nvPr/>
        </p:nvSpPr>
        <p:spPr>
          <a:xfrm>
            <a:off x="275525" y="728775"/>
            <a:ext cx="58266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omic Sans MS"/>
                <a:ea typeface="Comic Sans MS"/>
                <a:cs typeface="Comic Sans MS"/>
                <a:sym typeface="Comic Sans MS"/>
              </a:rPr>
              <a:t>Go to your github account and create a new repository, create a new file by the application.yml and copy all the common configuration and past it over here. save it and copy the url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8" name="Google Shape;198;g1013c629af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8875"/>
            <a:ext cx="5689775" cy="39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13c629af6_0_10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05" name="Google Shape;205;g1013c629af6_0_10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5 (i.e config-server)</a:t>
            </a:r>
            <a:endParaRPr/>
          </a:p>
        </p:txBody>
      </p:sp>
      <p:pic>
        <p:nvPicPr>
          <p:cNvPr id="206" name="Google Shape;206;g1013c629af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200" cy="550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13c629af6_0_18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13" name="Google Shape;213;g1013c629af6_0_18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now on each service configure accordingly</a:t>
            </a:r>
            <a:endParaRPr sz="2200"/>
          </a:p>
        </p:txBody>
      </p:sp>
      <p:pic>
        <p:nvPicPr>
          <p:cNvPr id="214" name="Google Shape;214;g1013c629a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510801" cy="59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13c629af6_0_26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21" name="Google Shape;221;g1013c629af6_0_26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now on each service configure accordingly</a:t>
            </a:r>
            <a:endParaRPr sz="2200"/>
          </a:p>
        </p:txBody>
      </p:sp>
      <p:pic>
        <p:nvPicPr>
          <p:cNvPr id="222" name="Google Shape;222;g1013c629af6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0681634" cy="59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3c629af6_0_34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29" name="Google Shape;229;g1013c629af6_0_34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now on each service configure accordingly</a:t>
            </a:r>
            <a:endParaRPr sz="2200"/>
          </a:p>
        </p:txBody>
      </p:sp>
      <p:pic>
        <p:nvPicPr>
          <p:cNvPr id="230" name="Google Shape;230;g1013c629af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0325258" cy="59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13c629af6_0_51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37" name="Google Shape;237;g1013c629af6_0_51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pic>
        <p:nvPicPr>
          <p:cNvPr id="238" name="Google Shape;238;g1013c629af6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9676"/>
            <a:ext cx="11887201" cy="403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013c629af6_0_51"/>
          <p:cNvSpPr txBox="1"/>
          <p:nvPr/>
        </p:nvSpPr>
        <p:spPr>
          <a:xfrm>
            <a:off x="552850" y="1026725"/>
            <a:ext cx="1139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Download Zipkin jar file and run by java cmd for simplicity but recommended is docker 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13c629af6_0_67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46" name="Google Shape;246;g1013c629af6_0_67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sp>
        <p:nvSpPr>
          <p:cNvPr id="247" name="Google Shape;247;g1013c629af6_0_67"/>
          <p:cNvSpPr txBox="1"/>
          <p:nvPr/>
        </p:nvSpPr>
        <p:spPr>
          <a:xfrm>
            <a:off x="500200" y="763475"/>
            <a:ext cx="1139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Now go to download file open cmd and run this command and start the zipkin server</a:t>
            </a:r>
            <a:endParaRPr sz="2100"/>
          </a:p>
        </p:txBody>
      </p:sp>
      <p:pic>
        <p:nvPicPr>
          <p:cNvPr id="248" name="Google Shape;248;g1013c629af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5" y="1271375"/>
            <a:ext cx="11905051" cy="50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13c629af6_0_76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5" name="Google Shape;255;g1013c629af6_0_76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sp>
        <p:nvSpPr>
          <p:cNvPr id="256" name="Google Shape;256;g1013c629af6_0_76"/>
          <p:cNvSpPr txBox="1"/>
          <p:nvPr/>
        </p:nvSpPr>
        <p:spPr>
          <a:xfrm>
            <a:off x="500200" y="763475"/>
            <a:ext cx="1139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Now go to your browser, past the url. as of now there are no service available to trace</a:t>
            </a:r>
            <a:endParaRPr sz="2100"/>
          </a:p>
        </p:txBody>
      </p:sp>
      <p:pic>
        <p:nvPicPr>
          <p:cNvPr id="257" name="Google Shape;257;g1013c629af6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775"/>
            <a:ext cx="11628624" cy="5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Monolithic Architecture</a:t>
            </a:r>
            <a:endParaRPr/>
          </a:p>
        </p:txBody>
      </p:sp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34" y="683251"/>
            <a:ext cx="11766212" cy="5966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3c629af6_0_85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64" name="Google Shape;264;g1013c629af6_0_85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add dependency and configure all the services( user, department)</a:t>
            </a:r>
            <a:endParaRPr sz="2300"/>
          </a:p>
        </p:txBody>
      </p:sp>
      <p:pic>
        <p:nvPicPr>
          <p:cNvPr id="265" name="Google Shape;265;g1013c629af6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204" cy="516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13c629af6_0_93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72" name="Google Shape;272;g1013c629af6_0_93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sp>
        <p:nvSpPr>
          <p:cNvPr id="273" name="Google Shape;273;g1013c629af6_0_93"/>
          <p:cNvSpPr txBox="1"/>
          <p:nvPr/>
        </p:nvSpPr>
        <p:spPr>
          <a:xfrm>
            <a:off x="500200" y="763475"/>
            <a:ext cx="1139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Now go to browser open zipkin server check services and their trace id</a:t>
            </a:r>
            <a:endParaRPr sz="2100"/>
          </a:p>
        </p:txBody>
      </p:sp>
      <p:pic>
        <p:nvPicPr>
          <p:cNvPr id="274" name="Google Shape;274;g1013c629af6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775"/>
            <a:ext cx="9389909" cy="5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13c629af6_0_109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81" name="Google Shape;281;g1013c629af6_0_109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sp>
        <p:nvSpPr>
          <p:cNvPr id="282" name="Google Shape;282;g1013c629af6_0_109"/>
          <p:cNvSpPr txBox="1"/>
          <p:nvPr/>
        </p:nvSpPr>
        <p:spPr>
          <a:xfrm>
            <a:off x="500200" y="763475"/>
            <a:ext cx="11399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Note: to see this comment Circuit breaker and fallback method time being</a:t>
            </a:r>
            <a:endParaRPr sz="2100"/>
          </a:p>
        </p:txBody>
      </p:sp>
      <p:pic>
        <p:nvPicPr>
          <p:cNvPr id="283" name="Google Shape;283;g1013c629af6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775"/>
            <a:ext cx="9389909" cy="5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3c629af6_0_118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90" name="Google Shape;290;g1013c629af6_0_118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pic>
        <p:nvPicPr>
          <p:cNvPr id="291" name="Google Shape;291;g1013c629af6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775"/>
            <a:ext cx="9389909" cy="5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13c629af6_0_127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98" name="Google Shape;298;g1013c629af6_0_127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Zipkin and Sleuth</a:t>
            </a:r>
            <a:endParaRPr/>
          </a:p>
        </p:txBody>
      </p:sp>
      <p:pic>
        <p:nvPicPr>
          <p:cNvPr id="299" name="Google Shape;299;g1013c629af6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3775"/>
            <a:ext cx="9389909" cy="528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3c629af6_0_42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7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06" name="Google Shape;306;g1013c629af6_0_42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00" cy="60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Circuit breaker with fallback method</a:t>
            </a:r>
            <a:endParaRPr sz="2700"/>
          </a:p>
        </p:txBody>
      </p:sp>
      <p:pic>
        <p:nvPicPr>
          <p:cNvPr id="307" name="Google Shape;307;g1013c629af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5101"/>
            <a:ext cx="11887200" cy="574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Large and complex applications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Slow development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Blocks continuous development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Unscalable 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have to scale with all services.</a:t>
            </a:r>
            <a:endParaRPr sz="36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Unreliable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one service goes down everything goes down.</a:t>
            </a:r>
            <a:endParaRPr sz="36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Inflexible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cannot be upgraded easily to new frameworks.</a:t>
            </a:r>
            <a:endParaRPr sz="3600">
              <a:solidFill>
                <a:srgbClr val="0070C0"/>
              </a:solidFill>
            </a:endParaRPr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2"/>
          </p:nvPr>
        </p:nvSpPr>
        <p:spPr>
          <a:xfrm>
            <a:off x="275533" y="1"/>
            <a:ext cx="8443593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Disadvantages(Monolithic)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Microservices</a:t>
            </a:r>
            <a:endParaRPr/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34" y="674785"/>
            <a:ext cx="11766213" cy="59753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2"/>
          </p:nvPr>
        </p:nvSpPr>
        <p:spPr>
          <a:xfrm>
            <a:off x="275533" y="1"/>
            <a:ext cx="6919593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00"/>
              <a:t>Microservice architecture example</a:t>
            </a:r>
            <a:endParaRPr sz="2900"/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32" y="674785"/>
            <a:ext cx="11766213" cy="59753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Small focused </a:t>
            </a:r>
            <a:endParaRPr sz="3600">
              <a:solidFill>
                <a:srgbClr val="0070C0"/>
              </a:solidFill>
            </a:endParaRPr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tiny services.</a:t>
            </a:r>
            <a:endParaRPr sz="36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Loosely coupled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separate code for each service.</a:t>
            </a:r>
            <a:endParaRPr sz="36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Language neutral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services can be of different languages.</a:t>
            </a:r>
            <a:endParaRPr sz="36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3600"/>
              <a:buChar char="▪"/>
            </a:pPr>
            <a:r>
              <a:rPr lang="en-US" sz="3600">
                <a:solidFill>
                  <a:srgbClr val="0070C0"/>
                </a:solidFill>
              </a:rPr>
              <a:t>Bounded context </a:t>
            </a:r>
            <a:endParaRPr sz="3600">
              <a:solidFill>
                <a:srgbClr val="0070C0"/>
              </a:solidFill>
            </a:endParaRPr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070C0"/>
                </a:solidFill>
              </a:rPr>
              <a:t>       - no need for one service know the work of other service.</a:t>
            </a:r>
            <a:endParaRPr sz="3600">
              <a:solidFill>
                <a:srgbClr val="0070C0"/>
              </a:solidFill>
            </a:endParaRPr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Features of Microservices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4400"/>
              <a:buChar char="▪"/>
            </a:pPr>
            <a:r>
              <a:rPr lang="en-US" sz="4400">
                <a:solidFill>
                  <a:srgbClr val="0070C0"/>
                </a:solidFill>
              </a:rPr>
              <a:t>Independent development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4400"/>
              <a:buChar char="▪"/>
            </a:pPr>
            <a:r>
              <a:rPr lang="en-US" sz="4400">
                <a:solidFill>
                  <a:srgbClr val="0070C0"/>
                </a:solidFill>
              </a:rPr>
              <a:t>Mixed technology stack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4400"/>
              <a:buChar char="▪"/>
            </a:pPr>
            <a:r>
              <a:rPr lang="en-US" sz="4400">
                <a:solidFill>
                  <a:srgbClr val="0070C0"/>
                </a:solidFill>
              </a:rPr>
              <a:t>Independent deployment</a:t>
            </a:r>
            <a:endParaRPr/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4400"/>
              <a:buChar char="▪"/>
            </a:pPr>
            <a:r>
              <a:rPr lang="en-US" sz="4400">
                <a:solidFill>
                  <a:srgbClr val="0070C0"/>
                </a:solidFill>
              </a:rPr>
              <a:t>Fault isolation </a:t>
            </a:r>
            <a:endParaRPr sz="4400">
              <a:solidFill>
                <a:srgbClr val="0070C0"/>
              </a:solidFill>
            </a:endParaRPr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>
                <a:solidFill>
                  <a:srgbClr val="0070C0"/>
                </a:solidFill>
              </a:rPr>
              <a:t>       - only one service will go down not all.</a:t>
            </a:r>
            <a:endParaRPr sz="4400">
              <a:solidFill>
                <a:srgbClr val="0070C0"/>
              </a:solidFill>
            </a:endParaRPr>
          </a:p>
          <a:p>
            <a:pPr marL="609570" lvl="0" indent="-5079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4400"/>
              <a:buChar char="▪"/>
            </a:pPr>
            <a:r>
              <a:rPr lang="en-US" sz="4400">
                <a:solidFill>
                  <a:srgbClr val="0070C0"/>
                </a:solidFill>
              </a:rPr>
              <a:t>Granular scaling</a:t>
            </a:r>
            <a:endParaRPr/>
          </a:p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>
                <a:solidFill>
                  <a:srgbClr val="0070C0"/>
                </a:solidFill>
              </a:rPr>
              <a:t>       - services can be scaled independently.</a:t>
            </a:r>
            <a:endParaRPr sz="4400">
              <a:solidFill>
                <a:srgbClr val="0070C0"/>
              </a:solidFill>
            </a:endParaRPr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100"/>
              <a:t>Advantages of Microservices</a:t>
            </a:r>
            <a:endParaRPr sz="31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11374750" y="93411"/>
            <a:ext cx="806636" cy="4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C405D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278833" y="674785"/>
            <a:ext cx="11762913" cy="59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70" lvl="0" indent="-3555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12F"/>
              </a:buClr>
              <a:buSzPts val="2400"/>
              <a:buNone/>
            </a:pPr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275534" y="1"/>
            <a:ext cx="6151562" cy="60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59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Microservice Architecture</a:t>
            </a:r>
            <a:endParaRPr/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770" y="674785"/>
            <a:ext cx="11766212" cy="59753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TYSS_2019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Widescreen</PresentationFormat>
  <Paragraphs>135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Arvo</vt:lpstr>
      <vt:lpstr>Noto Sans Symbols</vt:lpstr>
      <vt:lpstr>Calibri</vt:lpstr>
      <vt:lpstr>Comic Sans MS</vt:lpstr>
      <vt:lpstr>TYSS_2019</vt:lpstr>
      <vt:lpstr>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Harsha</dc:creator>
  <cp:lastModifiedBy>Prasad</cp:lastModifiedBy>
  <cp:revision>1</cp:revision>
  <dcterms:created xsi:type="dcterms:W3CDTF">2019-02-12T10:18:40Z</dcterms:created>
  <dcterms:modified xsi:type="dcterms:W3CDTF">2022-06-02T15:25:31Z</dcterms:modified>
</cp:coreProperties>
</file>